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9E16"/>
    <a:srgbClr val="C85858"/>
    <a:srgbClr val="FC7B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AEB0-E632-4E2E-A4DE-032647E71F0A}" type="datetimeFigureOut">
              <a:rPr lang="en-US" smtClean="0"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80A7-4728-4C4B-89E7-F852C7825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176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AEB0-E632-4E2E-A4DE-032647E71F0A}" type="datetimeFigureOut">
              <a:rPr lang="en-US" smtClean="0"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80A7-4728-4C4B-89E7-F852C7825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278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AEB0-E632-4E2E-A4DE-032647E71F0A}" type="datetimeFigureOut">
              <a:rPr lang="en-US" smtClean="0"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80A7-4728-4C4B-89E7-F852C7825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684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AEB0-E632-4E2E-A4DE-032647E71F0A}" type="datetimeFigureOut">
              <a:rPr lang="en-US" smtClean="0"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80A7-4728-4C4B-89E7-F852C7825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374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AEB0-E632-4E2E-A4DE-032647E71F0A}" type="datetimeFigureOut">
              <a:rPr lang="en-US" smtClean="0"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80A7-4728-4C4B-89E7-F852C7825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790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AEB0-E632-4E2E-A4DE-032647E71F0A}" type="datetimeFigureOut">
              <a:rPr lang="en-US" smtClean="0"/>
              <a:t>10/29/2012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80A7-4728-4C4B-89E7-F852C7825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969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AEB0-E632-4E2E-A4DE-032647E71F0A}" type="datetimeFigureOut">
              <a:rPr lang="en-US" smtClean="0"/>
              <a:t>10/29/2012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80A7-4728-4C4B-89E7-F852C7825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43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AEB0-E632-4E2E-A4DE-032647E71F0A}" type="datetimeFigureOut">
              <a:rPr lang="en-US" smtClean="0"/>
              <a:t>10/29/2012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80A7-4728-4C4B-89E7-F852C7825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254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AEB0-E632-4E2E-A4DE-032647E71F0A}" type="datetimeFigureOut">
              <a:rPr lang="en-US" smtClean="0"/>
              <a:t>10/29/2012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80A7-4728-4C4B-89E7-F852C7825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49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AEB0-E632-4E2E-A4DE-032647E71F0A}" type="datetimeFigureOut">
              <a:rPr lang="en-US" smtClean="0"/>
              <a:t>10/29/2012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80A7-4728-4C4B-89E7-F852C7825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365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AEB0-E632-4E2E-A4DE-032647E71F0A}" type="datetimeFigureOut">
              <a:rPr lang="en-US" smtClean="0"/>
              <a:t>10/29/2012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80A7-4728-4C4B-89E7-F852C7825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928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7B10"/>
            </a:gs>
            <a:gs pos="50000">
              <a:srgbClr val="C85858"/>
            </a:gs>
            <a:gs pos="100000">
              <a:srgbClr val="EA9E16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0AEB0-E632-4E2E-A4DE-032647E71F0A}" type="datetimeFigureOut">
              <a:rPr lang="en-US" smtClean="0"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B80A7-4728-4C4B-89E7-F852C7825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700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 Black" pitchFamily="34" charset="0"/>
              </a:rPr>
              <a:t>Third Line of Defense</a:t>
            </a:r>
            <a:endParaRPr lang="en-US" sz="4000" dirty="0"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876800"/>
            <a:ext cx="6400800" cy="1752600"/>
          </a:xfrm>
        </p:spPr>
        <p:txBody>
          <a:bodyPr/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Antibodies and the Cell Mediated Immune System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752600"/>
            <a:ext cx="5334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39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04800"/>
            <a:ext cx="3186746" cy="2437861"/>
          </a:xfrm>
        </p:spPr>
      </p:pic>
      <p:sp>
        <p:nvSpPr>
          <p:cNvPr id="5" name="TextBox 4"/>
          <p:cNvSpPr txBox="1"/>
          <p:nvPr/>
        </p:nvSpPr>
        <p:spPr>
          <a:xfrm>
            <a:off x="25400" y="3509665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Antigen presenting cell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57200" y="2743200"/>
            <a:ext cx="330200" cy="6858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549400" y="378666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Antigen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159000" y="2819400"/>
            <a:ext cx="0" cy="96726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679700" y="3639929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Class II MHC protein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238500" y="2895600"/>
            <a:ext cx="0" cy="6858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95800" y="762000"/>
            <a:ext cx="4038600" cy="353943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u="sng" dirty="0" smtClean="0"/>
              <a:t>MHC proteins</a:t>
            </a:r>
            <a:r>
              <a:rPr lang="en-US" sz="3200" dirty="0" smtClean="0"/>
              <a:t>  (MHC = Major Histocompatibility</a:t>
            </a:r>
            <a:r>
              <a:rPr lang="en-US" sz="3200" dirty="0"/>
              <a:t> </a:t>
            </a:r>
            <a:r>
              <a:rPr lang="en-US" sz="3200" dirty="0" smtClean="0"/>
              <a:t>Complex  are the proteins in the host that make immune cells what they are.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400" y="4501823"/>
            <a:ext cx="4622800" cy="2308324"/>
          </a:xfrm>
          <a:prstGeom prst="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u="sng" dirty="0" smtClean="0"/>
              <a:t>Class I MHC</a:t>
            </a:r>
            <a:r>
              <a:rPr lang="en-US" sz="2400" dirty="0" smtClean="0"/>
              <a:t>:  These are on all nucleated host cells (not RBCs).  They identify a cell as “self.”  Cells with the wrong Class I MHC proteins are non-self and must be destroyed.</a:t>
            </a:r>
            <a:endParaRPr lang="en-US" sz="2400" u="sng" dirty="0"/>
          </a:p>
        </p:txBody>
      </p:sp>
      <p:sp>
        <p:nvSpPr>
          <p:cNvPr id="17" name="TextBox 16"/>
          <p:cNvSpPr txBox="1"/>
          <p:nvPr/>
        </p:nvSpPr>
        <p:spPr>
          <a:xfrm>
            <a:off x="5105400" y="4501823"/>
            <a:ext cx="3733800" cy="1938992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u="sng" dirty="0" smtClean="0"/>
              <a:t>Class II MHC:</a:t>
            </a:r>
            <a:r>
              <a:rPr lang="en-US" sz="2400" dirty="0" smtClean="0"/>
              <a:t>  These are only on APCs.  These are proteins involved with presenting antigen on the surface of APCs.</a:t>
            </a:r>
            <a:endParaRPr 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2861200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II.  T lymphocytes (T cells) attack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Once an antigen has been presented, T cells and B cells (lymphocytes) go into action.  They each respond to different types of antigens.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u="sng" dirty="0" smtClean="0"/>
              <a:t>T cells</a:t>
            </a:r>
            <a:r>
              <a:rPr lang="en-US" dirty="0" smtClean="0"/>
              <a:t>:  Generally target eukaryotes, virally infected cells, intracellular pathogens (e.g. tuberculosis).  Four types of T cells work here:</a:t>
            </a:r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68301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466122"/>
              </p:ext>
            </p:extLst>
          </p:nvPr>
        </p:nvGraphicFramePr>
        <p:xfrm>
          <a:off x="304800" y="304800"/>
          <a:ext cx="8610600" cy="5327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2133600"/>
                <a:gridCol w="4724400"/>
              </a:tblGrid>
              <a:tr h="496598"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r>
                        <a:rPr lang="en-US" baseline="0" dirty="0" smtClean="0"/>
                        <a:t> Cell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Surface Receptors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Function</a:t>
                      </a:r>
                      <a:endParaRPr lang="en-US" dirty="0"/>
                    </a:p>
                  </a:txBody>
                  <a:tcPr/>
                </a:tc>
              </a:tr>
              <a:tr h="1408402">
                <a:tc>
                  <a:txBody>
                    <a:bodyPr/>
                    <a:lstStyle/>
                    <a:p>
                      <a:r>
                        <a:rPr lang="en-US" dirty="0" smtClean="0"/>
                        <a:t>T helper (</a:t>
                      </a:r>
                      <a:r>
                        <a:rPr lang="en-US" dirty="0" err="1" smtClean="0"/>
                        <a:t>T</a:t>
                      </a:r>
                      <a:r>
                        <a:rPr lang="en-US" baseline="-25000" dirty="0" err="1" smtClean="0"/>
                        <a:t>h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CD4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Release Interleukin</a:t>
                      </a:r>
                      <a:r>
                        <a:rPr lang="en-US" baseline="0" dirty="0" smtClean="0"/>
                        <a:t> 2</a:t>
                      </a:r>
                      <a:r>
                        <a:rPr lang="en-US" dirty="0" smtClean="0"/>
                        <a:t>, which</a:t>
                      </a:r>
                      <a:r>
                        <a:rPr lang="en-US" baseline="0" dirty="0" smtClean="0"/>
                        <a:t> allows B and T cells to mature, stimulates B cells to produce antibodies.  Other cytokines (chemicals that act on cells) stimulate antibody diversity.</a:t>
                      </a:r>
                      <a:endParaRPr lang="en-US" dirty="0"/>
                    </a:p>
                  </a:txBody>
                  <a:tcPr/>
                </a:tc>
              </a:tr>
              <a:tr h="496598">
                <a:tc>
                  <a:txBody>
                    <a:bodyPr/>
                    <a:lstStyle/>
                    <a:p>
                      <a:r>
                        <a:rPr lang="en-US" dirty="0" smtClean="0"/>
                        <a:t>T regulatory (</a:t>
                      </a:r>
                      <a:r>
                        <a:rPr lang="en-US" dirty="0" err="1" smtClean="0"/>
                        <a:t>T</a:t>
                      </a:r>
                      <a:r>
                        <a:rPr lang="en-US" baseline="-25000" dirty="0" err="1" smtClean="0"/>
                        <a:t>r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CD4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Reduce</a:t>
                      </a:r>
                      <a:r>
                        <a:rPr lang="en-US" baseline="0" dirty="0" smtClean="0"/>
                        <a:t> the immune response of B and T cells.  Prevents hypersensitivity (over-identification of non-self, like allergy) and auto-immunity (immune response where self is incorrectly identified as non-self).</a:t>
                      </a:r>
                      <a:endParaRPr lang="en-US" dirty="0"/>
                    </a:p>
                  </a:txBody>
                  <a:tcPr/>
                </a:tc>
              </a:tr>
              <a:tr h="496598">
                <a:tc>
                  <a:txBody>
                    <a:bodyPr/>
                    <a:lstStyle/>
                    <a:p>
                      <a:r>
                        <a:rPr lang="en-US" dirty="0" smtClean="0"/>
                        <a:t>T memory (T</a:t>
                      </a:r>
                      <a:r>
                        <a:rPr lang="en-US" baseline="-25000" dirty="0" smtClean="0"/>
                        <a:t>m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CD4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Formed at the same time as other types of T cells.  T memory cells are long lived, and upon attack by the same antigen, reproduce</a:t>
                      </a:r>
                      <a:r>
                        <a:rPr lang="en-US" baseline="0" dirty="0" smtClean="0"/>
                        <a:t> to provide </a:t>
                      </a:r>
                      <a:r>
                        <a:rPr lang="en-US" baseline="0" dirty="0" err="1" smtClean="0"/>
                        <a:t>T</a:t>
                      </a:r>
                      <a:r>
                        <a:rPr lang="en-US" baseline="-25000" dirty="0" err="1" smtClean="0"/>
                        <a:t>h</a:t>
                      </a:r>
                      <a:r>
                        <a:rPr lang="en-US" baseline="0" dirty="0" smtClean="0"/>
                        <a:t> and </a:t>
                      </a:r>
                      <a:r>
                        <a:rPr lang="en-US" baseline="0" dirty="0" err="1" smtClean="0"/>
                        <a:t>T</a:t>
                      </a:r>
                      <a:r>
                        <a:rPr lang="en-US" baseline="-25000" dirty="0" err="1" smtClean="0"/>
                        <a:t>c</a:t>
                      </a:r>
                      <a:r>
                        <a:rPr lang="en-US" baseline="0" dirty="0" smtClean="0"/>
                        <a:t> cells for future pathogen attacks.</a:t>
                      </a:r>
                      <a:endParaRPr lang="en-US" dirty="0"/>
                    </a:p>
                  </a:txBody>
                  <a:tcPr/>
                </a:tc>
              </a:tr>
              <a:tr h="496598">
                <a:tc>
                  <a:txBody>
                    <a:bodyPr/>
                    <a:lstStyle/>
                    <a:p>
                      <a:r>
                        <a:rPr lang="en-US" dirty="0" smtClean="0"/>
                        <a:t>T cytotoxic (</a:t>
                      </a:r>
                      <a:r>
                        <a:rPr lang="en-US" dirty="0" err="1" smtClean="0"/>
                        <a:t>T</a:t>
                      </a:r>
                      <a:r>
                        <a:rPr lang="en-US" baseline="-25000" dirty="0" err="1" smtClean="0"/>
                        <a:t>c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CD8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These cells kill things.  Dead.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121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A non-specific piece of the Third Line of Defense:  Natural Killer cells and interferon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Viral infection of cells causes certain cells to produce a protein called </a:t>
            </a:r>
            <a:r>
              <a:rPr lang="en-US" u="sng" dirty="0" smtClean="0"/>
              <a:t>interferon</a:t>
            </a:r>
            <a:r>
              <a:rPr lang="en-US" dirty="0" smtClean="0"/>
              <a:t>.  Interferon is produced </a:t>
            </a:r>
            <a:r>
              <a:rPr lang="en-US" u="sng" dirty="0" smtClean="0"/>
              <a:t>early</a:t>
            </a:r>
            <a:r>
              <a:rPr lang="en-US" dirty="0" smtClean="0"/>
              <a:t> in viral infection, so it is considered part of the Second Line of Defense.</a:t>
            </a:r>
          </a:p>
          <a:p>
            <a:r>
              <a:rPr lang="en-US" dirty="0" smtClean="0"/>
              <a:t>Three types of interferon, based on their origin: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l-GR" dirty="0" smtClean="0"/>
              <a:t>α</a:t>
            </a:r>
            <a:r>
              <a:rPr lang="en-US" dirty="0" smtClean="0"/>
              <a:t> interferon:  produced by most white blood cells.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l-GR" dirty="0" smtClean="0"/>
              <a:t>β</a:t>
            </a:r>
            <a:r>
              <a:rPr lang="en-US" dirty="0" smtClean="0"/>
              <a:t> interferon:  produced by fibroblasts and epithelial cells.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l-GR" dirty="0" smtClean="0"/>
              <a:t>γ</a:t>
            </a:r>
            <a:r>
              <a:rPr lang="en-US" dirty="0" smtClean="0"/>
              <a:t> interferon:  produced by lymphocytes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20774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of </a:t>
            </a:r>
            <a:r>
              <a:rPr lang="en-US" dirty="0" err="1" smtClean="0"/>
              <a:t>interferons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Interferon is produced by the cell in response to viral infection or cancerous transformation.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Exact mechanisms of action are not clear, but </a:t>
            </a:r>
            <a:r>
              <a:rPr lang="en-US" dirty="0" err="1" smtClean="0"/>
              <a:t>interferons</a:t>
            </a:r>
            <a:r>
              <a:rPr lang="en-US" dirty="0" smtClean="0"/>
              <a:t> seem to stimulate immune cells (T cells and Natural killer cells) to attack infected or cancerous </a:t>
            </a:r>
            <a:r>
              <a:rPr lang="en-US" smtClean="0"/>
              <a:t>cells.</a:t>
            </a:r>
            <a:br>
              <a:rPr lang="en-US" smtClean="0"/>
            </a:br>
            <a:endParaRPr lang="en-US" dirty="0" smtClean="0"/>
          </a:p>
          <a:p>
            <a:r>
              <a:rPr lang="en-US" dirty="0" smtClean="0"/>
              <a:t>Natural Killer cells:  lymphocytes which non-specifically attack cancer cells and virally infected cells.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95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Lesson Objectives: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 fontScale="70000" lnSpcReduction="20000"/>
          </a:bodyPr>
          <a:lstStyle/>
          <a:p>
            <a:pPr lvl="1"/>
            <a:r>
              <a:rPr lang="en-US" dirty="0"/>
              <a:t>Define specific </a:t>
            </a:r>
            <a:r>
              <a:rPr lang="en-US" dirty="0" smtClean="0"/>
              <a:t>immunity and its role in protecting host functions.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 smtClean="0"/>
              <a:t>Describe </a:t>
            </a:r>
            <a:r>
              <a:rPr lang="en-US" dirty="0"/>
              <a:t>the </a:t>
            </a:r>
            <a:r>
              <a:rPr lang="en-US" dirty="0" smtClean="0"/>
              <a:t>roles of the </a:t>
            </a:r>
            <a:r>
              <a:rPr lang="en-US" dirty="0" err="1" smtClean="0"/>
              <a:t>humoral</a:t>
            </a:r>
            <a:r>
              <a:rPr lang="en-US" dirty="0" smtClean="0"/>
              <a:t> </a:t>
            </a:r>
            <a:r>
              <a:rPr lang="en-US" dirty="0"/>
              <a:t>branch and the cell mediated branch of the immune system 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List the properties of </a:t>
            </a:r>
            <a:r>
              <a:rPr lang="en-US" dirty="0" smtClean="0"/>
              <a:t>antigens.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 smtClean="0"/>
              <a:t>Compare </a:t>
            </a:r>
            <a:r>
              <a:rPr lang="en-US" dirty="0"/>
              <a:t>the structure and function of the 5-clases of antibodies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State the origin and function of B cells and T cells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Explain the role of the antigen presenting cells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 smtClean="0"/>
              <a:t>Describe the interleukins that </a:t>
            </a:r>
            <a:r>
              <a:rPr lang="en-US" dirty="0"/>
              <a:t>control the formation of antibodies and activation of T cells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 smtClean="0"/>
              <a:t>Briefly </a:t>
            </a:r>
            <a:r>
              <a:rPr lang="en-US" dirty="0"/>
              <a:t>describe the cell mediated immune response to immunogenic </a:t>
            </a:r>
            <a:r>
              <a:rPr lang="en-US" dirty="0" smtClean="0"/>
              <a:t>stimulation (including the types and functions of interferon).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Contrast the 4-types of acquired immunity.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046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Some vocabulary first: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534400" cy="5562600"/>
          </a:xfrm>
        </p:spPr>
        <p:txBody>
          <a:bodyPr>
            <a:normAutofit fontScale="77500" lnSpcReduction="20000"/>
          </a:bodyPr>
          <a:lstStyle/>
          <a:p>
            <a:r>
              <a:rPr lang="en-US" u="sng" dirty="0" smtClean="0"/>
              <a:t>Third Line of Defense:</a:t>
            </a:r>
            <a:r>
              <a:rPr lang="en-US" dirty="0" smtClean="0"/>
              <a:t>  a host reaction to non-self that is </a:t>
            </a:r>
            <a:r>
              <a:rPr lang="en-US" i="1" dirty="0" smtClean="0"/>
              <a:t>induced</a:t>
            </a:r>
            <a:r>
              <a:rPr lang="en-US" dirty="0" smtClean="0"/>
              <a:t> but </a:t>
            </a:r>
            <a:r>
              <a:rPr lang="en-US" i="1" dirty="0" smtClean="0"/>
              <a:t>specific</a:t>
            </a:r>
            <a:r>
              <a:rPr lang="en-US" dirty="0" smtClean="0"/>
              <a:t> to the molecular composition of the non-self.</a:t>
            </a:r>
            <a:br>
              <a:rPr lang="en-US" dirty="0" smtClean="0"/>
            </a:br>
            <a:endParaRPr lang="en-US" dirty="0" smtClean="0"/>
          </a:p>
          <a:p>
            <a:r>
              <a:rPr lang="en-US" u="sng" dirty="0" smtClean="0"/>
              <a:t>Antibody:</a:t>
            </a:r>
            <a:r>
              <a:rPr lang="en-US" dirty="0" smtClean="0"/>
              <a:t>  a </a:t>
            </a:r>
            <a:r>
              <a:rPr lang="en-US" i="1" dirty="0" smtClean="0"/>
              <a:t>protein</a:t>
            </a:r>
            <a:r>
              <a:rPr lang="en-US" dirty="0" smtClean="0"/>
              <a:t> produced by B lymphocytes that specifically bonds to molecules on/of non-self.</a:t>
            </a:r>
            <a:br>
              <a:rPr lang="en-US" dirty="0" smtClean="0"/>
            </a:br>
            <a:endParaRPr lang="en-US" dirty="0" smtClean="0"/>
          </a:p>
          <a:p>
            <a:r>
              <a:rPr lang="en-US" u="sng" dirty="0" smtClean="0"/>
              <a:t>Antigen:</a:t>
            </a:r>
            <a:r>
              <a:rPr lang="en-US" dirty="0" smtClean="0"/>
              <a:t>  the non-self molecules that bond to a host’s antibodies.</a:t>
            </a:r>
            <a:br>
              <a:rPr lang="en-US" dirty="0" smtClean="0"/>
            </a:br>
            <a:endParaRPr lang="en-US" dirty="0" smtClean="0"/>
          </a:p>
          <a:p>
            <a:r>
              <a:rPr lang="en-US" u="sng" dirty="0" err="1" smtClean="0"/>
              <a:t>Humoral</a:t>
            </a:r>
            <a:r>
              <a:rPr lang="en-US" u="sng" dirty="0" smtClean="0"/>
              <a:t> response:</a:t>
            </a:r>
            <a:r>
              <a:rPr lang="en-US" dirty="0" smtClean="0"/>
              <a:t>  The part of the Third Line of Defense that involves dissolved chemicals (usually proteins and polypeptides) in the blood.</a:t>
            </a:r>
            <a:br>
              <a:rPr lang="en-US" dirty="0" smtClean="0"/>
            </a:br>
            <a:endParaRPr lang="en-US" dirty="0" smtClean="0"/>
          </a:p>
          <a:p>
            <a:r>
              <a:rPr lang="en-US" u="sng" dirty="0" smtClean="0"/>
              <a:t>Cell mediated response:</a:t>
            </a:r>
            <a:r>
              <a:rPr lang="en-US" dirty="0" smtClean="0"/>
              <a:t>  The part of the Third Line that involves stimulation of specific cells (usually T lymphocytes).  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1028882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76400" y="114300"/>
            <a:ext cx="125730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Arial Black" pitchFamily="34" charset="0"/>
              </a:rPr>
              <a:t>The star of the show for the Third Line:  </a:t>
            </a:r>
            <a:r>
              <a:rPr lang="en-US" sz="3200" b="1" dirty="0" smtClean="0">
                <a:latin typeface="Arial Black" pitchFamily="34" charset="0"/>
              </a:rPr>
              <a:t>LYMPHOCYTES</a:t>
            </a:r>
            <a:endParaRPr lang="en-US" sz="3200" dirty="0">
              <a:latin typeface="Arial Black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0733"/>
            <a:ext cx="2590800" cy="2667000"/>
          </a:xfrm>
        </p:spPr>
      </p:pic>
      <p:sp>
        <p:nvSpPr>
          <p:cNvPr id="5" name="TextBox 4"/>
          <p:cNvSpPr txBox="1"/>
          <p:nvPr/>
        </p:nvSpPr>
        <p:spPr>
          <a:xfrm>
            <a:off x="2667000" y="1219200"/>
            <a:ext cx="63246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Lymphocytes--~15-40 % of white blood cells.  They are formed in bone marrow.  Three types:</a:t>
            </a:r>
            <a:br>
              <a:rPr lang="en-US" sz="2600" dirty="0" smtClean="0"/>
            </a:b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u="sng" dirty="0" smtClean="0"/>
              <a:t>B Lymphocytes:</a:t>
            </a:r>
            <a:r>
              <a:rPr lang="en-US" sz="2600" dirty="0" smtClean="0"/>
              <a:t>  mature in bone marrow.   These produce all antibodies.</a:t>
            </a:r>
            <a:br>
              <a:rPr lang="en-US" sz="2600" dirty="0" smtClean="0"/>
            </a:b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u="sng" dirty="0" smtClean="0"/>
              <a:t>T Lymphocytes:</a:t>
            </a:r>
            <a:r>
              <a:rPr lang="en-US" sz="2600" dirty="0" smtClean="0"/>
              <a:t>  mature in the thymus gland.  Involved in presentation of antigen, cell mediated immunity, and assist B lymphocytes.</a:t>
            </a:r>
          </a:p>
          <a:p>
            <a:endParaRPr lang="en-US" sz="2600" dirty="0"/>
          </a:p>
          <a:p>
            <a:r>
              <a:rPr lang="en-US" sz="2600" u="sng" dirty="0" smtClean="0"/>
              <a:t>Natural killer cells:</a:t>
            </a:r>
            <a:r>
              <a:rPr lang="en-US" sz="2600" dirty="0" smtClean="0"/>
              <a:t>  cell mediated, target cancer cells.</a:t>
            </a:r>
            <a:endParaRPr lang="en-US" sz="2600" u="sng" dirty="0"/>
          </a:p>
        </p:txBody>
      </p:sp>
    </p:spTree>
    <p:extLst>
      <p:ext uri="{BB962C8B-B14F-4D97-AF65-F5344CB8AC3E}">
        <p14:creationId xmlns:p14="http://schemas.microsoft.com/office/powerpoint/2010/main" val="3488396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Development of an antibody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Scenario:  Timmy, 8 year old boy in the woods gets bit by a baby rattlesnake.  The boy is near death, but survives, requiring three months of recuperation.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Two years later, another rattlesnake bite.  Temporary paralysis of the right leg, two weeks of convalescence.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Six months later:  another bite, this time from an adult rattlesnake.  Timmy is limping badly for a week.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Over the next several years, Timmy is bitten by rattlesnakes near his home.  Never sustains any more discomfort than the occasional heavy bleeding episode.  Timmy is </a:t>
            </a:r>
            <a:r>
              <a:rPr lang="en-US" u="sng" dirty="0" smtClean="0"/>
              <a:t>immune</a:t>
            </a:r>
            <a:r>
              <a:rPr lang="en-US" dirty="0" smtClean="0"/>
              <a:t> to rattlesnake venom.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526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Bill </a:t>
            </a:r>
            <a:r>
              <a:rPr lang="en-US" dirty="0" err="1" smtClean="0"/>
              <a:t>Haast</a:t>
            </a:r>
            <a:r>
              <a:rPr lang="en-US" dirty="0" smtClean="0"/>
              <a:t>, born Dec 30, 1910, died June 15, 2011.  Bitten by </a:t>
            </a:r>
            <a:r>
              <a:rPr lang="en-US" dirty="0" err="1" smtClean="0"/>
              <a:t>venemous</a:t>
            </a:r>
            <a:r>
              <a:rPr lang="en-US" dirty="0" smtClean="0"/>
              <a:t> snakes and lizards 172 times.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For Mr. </a:t>
            </a:r>
            <a:r>
              <a:rPr lang="en-US" dirty="0" err="1" smtClean="0"/>
              <a:t>Haast</a:t>
            </a:r>
            <a:r>
              <a:rPr lang="en-US" dirty="0" smtClean="0"/>
              <a:t>, snake venom was an </a:t>
            </a:r>
            <a:r>
              <a:rPr lang="en-US" u="sng" dirty="0" smtClean="0"/>
              <a:t>antigen</a:t>
            </a:r>
            <a:r>
              <a:rPr lang="en-US" dirty="0" smtClean="0"/>
              <a:t>.  His body mounted an immune response that involved both </a:t>
            </a:r>
            <a:r>
              <a:rPr lang="en-US" dirty="0" err="1" smtClean="0"/>
              <a:t>humoral</a:t>
            </a:r>
            <a:r>
              <a:rPr lang="en-US" dirty="0" smtClean="0"/>
              <a:t> immunity and cell mediated immunity.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52400"/>
            <a:ext cx="28194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913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I.  Antigen and antigen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u="sng" dirty="0" smtClean="0"/>
              <a:t>Antigens</a:t>
            </a:r>
            <a:r>
              <a:rPr lang="en-US" dirty="0" smtClean="0"/>
              <a:t> are any molecules that stimulate an immune response.  An immune response involves two features: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specificity (one antigen always creates the same response)</a:t>
            </a:r>
            <a:br>
              <a:rPr lang="en-US" dirty="0" smtClean="0"/>
            </a:br>
            <a:r>
              <a:rPr lang="en-US" dirty="0" smtClean="0"/>
              <a:t>- memory (that antigen creates the response every time the host is exposed)</a:t>
            </a:r>
            <a:br>
              <a:rPr lang="en-US" dirty="0" smtClean="0"/>
            </a:br>
            <a:endParaRPr lang="en-US" dirty="0" smtClean="0"/>
          </a:p>
          <a:p>
            <a:r>
              <a:rPr lang="en-US" u="sng" dirty="0" smtClean="0"/>
              <a:t>Not every molecule is an antigen</a:t>
            </a:r>
            <a:r>
              <a:rPr lang="en-US" dirty="0" smtClean="0"/>
              <a:t>:  Antigens are usually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large molecules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have molecular variety (are not repeats of the same molecule)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164170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Molecules that make effective antigens: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Proteins</a:t>
            </a:r>
          </a:p>
          <a:p>
            <a:r>
              <a:rPr lang="en-US" dirty="0" smtClean="0"/>
              <a:t>Polypeptides</a:t>
            </a:r>
          </a:p>
          <a:p>
            <a:r>
              <a:rPr lang="en-US" dirty="0" smtClean="0"/>
              <a:t>Complex polysaccharides (multiple kinds of sugars)</a:t>
            </a:r>
          </a:p>
          <a:p>
            <a:r>
              <a:rPr lang="en-US" dirty="0" smtClean="0"/>
              <a:t>Glycoproteins, lipoproteins  (e.g. peptidoglycan, exotoxins, viral capsids, bacterial flagella, fimbriae)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51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Molecules that do not make effective antigens (they don’t elicit a strong immune response):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Simple sugars (too small)</a:t>
            </a:r>
          </a:p>
          <a:p>
            <a:r>
              <a:rPr lang="en-US" dirty="0" smtClean="0"/>
              <a:t>DNA or RNA (regular repeats)</a:t>
            </a:r>
          </a:p>
          <a:p>
            <a:r>
              <a:rPr lang="en-US" dirty="0" smtClean="0"/>
              <a:t>Polysaccharides (e.g. starch, glycogen)  (regular repeats)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43434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Antigen presentation:</a:t>
            </a:r>
            <a:r>
              <a:rPr lang="en-US" sz="2800" dirty="0" smtClean="0"/>
              <a:t>  After various phagocytic cells  have ingested non-self entities, the antigens on non-self are bound to proteins on </a:t>
            </a:r>
            <a:r>
              <a:rPr lang="en-US" sz="2800" u="sng" dirty="0" smtClean="0"/>
              <a:t>antigen presenting cells (APC)</a:t>
            </a:r>
            <a:r>
              <a:rPr lang="en-US" sz="2800" dirty="0" smtClean="0"/>
              <a:t>. Examples of APCs are macrophages, B lymphocytes, and dendritic cells (another macrophage).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397143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733</Words>
  <Application>Microsoft Office PowerPoint</Application>
  <PresentationFormat>On-screen Show (4:3)</PresentationFormat>
  <Paragraphs>79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Third Line of Defense</vt:lpstr>
      <vt:lpstr>Lesson Objectives:</vt:lpstr>
      <vt:lpstr>Some vocabulary first:</vt:lpstr>
      <vt:lpstr>The star of the show for the Third Line:  LYMPHOCYTES</vt:lpstr>
      <vt:lpstr>Development of an antibody response</vt:lpstr>
      <vt:lpstr>PowerPoint Presentation</vt:lpstr>
      <vt:lpstr>I.  Antigen and antigen presentation</vt:lpstr>
      <vt:lpstr>PowerPoint Presentation</vt:lpstr>
      <vt:lpstr>PowerPoint Presentation</vt:lpstr>
      <vt:lpstr>PowerPoint Presentation</vt:lpstr>
      <vt:lpstr>II.  T lymphocytes (T cells) attack</vt:lpstr>
      <vt:lpstr>PowerPoint Presentation</vt:lpstr>
      <vt:lpstr>A non-specific piece of the Third Line of Defense:  Natural Killer cells and interferon</vt:lpstr>
      <vt:lpstr>Functions of interferons</vt:lpstr>
    </vt:vector>
  </TitlesOfParts>
  <Company>Red Clay Consolidated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Third Line of Defense</dc:title>
  <dc:creator>Edward J McGrath</dc:creator>
  <cp:lastModifiedBy>Edward J McGrath</cp:lastModifiedBy>
  <cp:revision>19</cp:revision>
  <dcterms:created xsi:type="dcterms:W3CDTF">2012-10-29T14:02:49Z</dcterms:created>
  <dcterms:modified xsi:type="dcterms:W3CDTF">2012-10-29T17:17:25Z</dcterms:modified>
</cp:coreProperties>
</file>